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0"/>
  </p:notesMasterIdLst>
  <p:sldIdLst>
    <p:sldId id="256" r:id="rId2"/>
    <p:sldId id="257" r:id="rId3"/>
    <p:sldId id="270" r:id="rId4"/>
    <p:sldId id="271" r:id="rId5"/>
    <p:sldId id="275" r:id="rId6"/>
    <p:sldId id="272" r:id="rId7"/>
    <p:sldId id="273" r:id="rId8"/>
    <p:sldId id="274" r:id="rId9"/>
    <p:sldId id="266" r:id="rId10"/>
    <p:sldId id="296" r:id="rId11"/>
    <p:sldId id="287" r:id="rId12"/>
    <p:sldId id="268" r:id="rId13"/>
    <p:sldId id="292" r:id="rId14"/>
    <p:sldId id="293" r:id="rId15"/>
    <p:sldId id="269" r:id="rId16"/>
    <p:sldId id="290" r:id="rId17"/>
    <p:sldId id="291" r:id="rId18"/>
    <p:sldId id="294" r:id="rId19"/>
    <p:sldId id="277" r:id="rId20"/>
    <p:sldId id="285" r:id="rId21"/>
    <p:sldId id="288" r:id="rId22"/>
    <p:sldId id="279" r:id="rId23"/>
    <p:sldId id="297" r:id="rId24"/>
    <p:sldId id="298" r:id="rId25"/>
    <p:sldId id="299" r:id="rId26"/>
    <p:sldId id="300" r:id="rId27"/>
    <p:sldId id="301" r:id="rId28"/>
    <p:sldId id="283" r:id="rId29"/>
  </p:sldIdLst>
  <p:sldSz cx="12192000" cy="6858000"/>
  <p:notesSz cx="6858000" cy="9144000"/>
  <p:embeddedFontLst>
    <p:embeddedFont>
      <p:font typeface="Algerian" panose="04020705040A02060702" pitchFamily="82" charset="0"/>
      <p:regular r:id="rId31"/>
    </p:embeddedFont>
    <p:embeddedFont>
      <p:font typeface="Arial Rounded MT Bold" panose="020F0704030504030204" pitchFamily="34" charset="0"/>
      <p:regular r:id="rId32"/>
    </p:embeddedFont>
    <p:embeddedFont>
      <p:font typeface="Berlin Sans FB Demi" panose="020E0802020502020306" pitchFamily="34" charset="0"/>
      <p:bold r:id="rId33"/>
    </p:embeddedFont>
    <p:embeddedFont>
      <p:font typeface="Book Antiqua" panose="02040602050305030304" pitchFamily="18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Franklin Gothic Demi Cond" panose="020B0706030402020204" pitchFamily="34" charset="0"/>
      <p:regular r:id="rId43"/>
    </p:embeddedFont>
    <p:embeddedFont>
      <p:font typeface="Garamond" panose="02020404030301010803" pitchFamily="18" charset="0"/>
      <p:regular r:id="rId44"/>
      <p:bold r:id="rId45"/>
      <p:italic r:id="rId46"/>
    </p:embeddedFont>
    <p:embeddedFont>
      <p:font typeface="Lato Black" panose="020F0502020204030203" pitchFamily="34" charset="0"/>
      <p:bold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tu goud" initials="kg" lastIdx="1" clrIdx="0">
    <p:extLst>
      <p:ext uri="{19B8F6BF-5375-455C-9EA6-DF929625EA0E}">
        <p15:presenceInfo xmlns:p15="http://schemas.microsoft.com/office/powerpoint/2012/main" userId="2891aee9f7b5cd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00099"/>
    <a:srgbClr val="C000B7"/>
    <a:srgbClr val="984C51"/>
    <a:srgbClr val="B02495"/>
    <a:srgbClr val="963E79"/>
    <a:srgbClr val="CC66FF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7T18:27:01.027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5</a:t>
            </a:fld>
            <a:endParaRPr lang="en-IN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7</a:t>
            </a:fld>
            <a:endParaRPr lang="en-IN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9</a:t>
            </a:fld>
            <a:endParaRPr lang="en-IN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12</a:t>
            </a:fld>
            <a:endParaRPr lang="en-IN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22</a:t>
            </a:fld>
            <a:endParaRPr lang="en-IN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28</a:t>
            </a:fld>
            <a:endParaRPr lang="en-IN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69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29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487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0289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7265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0390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1018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159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560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2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6148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15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77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38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977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232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76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-194110"/>
            <a:ext cx="12192000" cy="707136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101213" y="3653586"/>
            <a:ext cx="998957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IN" sz="3600" dirty="0">
                <a:solidFill>
                  <a:srgbClr val="7030A0"/>
                </a:solidFill>
                <a:latin typeface="Arial Rounded MT Bold" panose="020F0704030504030204" pitchFamily="34" charset="0"/>
                <a:ea typeface="Calibri" panose="020F0502020204030204"/>
                <a:cs typeface="Calibri" panose="020F0502020204030204"/>
                <a:sym typeface="Calibri" panose="020F0502020204030204"/>
              </a:rPr>
              <a:t>Price Analysis of cars at different locations</a:t>
            </a:r>
            <a:br>
              <a:rPr lang="en-IN" sz="3600" dirty="0">
                <a:solidFill>
                  <a:srgbClr val="7030A0"/>
                </a:solidFill>
                <a:latin typeface="Arial Rounded MT Bold" panose="020F0704030504030204" pitchFamily="34" charset="0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endParaRPr lang="en-IN" sz="3600" b="1" dirty="0">
              <a:solidFill>
                <a:srgbClr val="3366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C19D-7DBC-9D4F-4443-FB6549879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890" y="4178710"/>
            <a:ext cx="10412362" cy="1697158"/>
          </a:xfrm>
        </p:spPr>
        <p:txBody>
          <a:bodyPr/>
          <a:lstStyle/>
          <a:p>
            <a:r>
              <a:rPr lang="en-US" dirty="0"/>
              <a:t>The above </a:t>
            </a:r>
            <a:r>
              <a:rPr lang="en-US" b="1" dirty="0"/>
              <a:t>Box plot </a:t>
            </a:r>
            <a:r>
              <a:rPr lang="en-US" dirty="0"/>
              <a:t>shows </a:t>
            </a:r>
            <a:r>
              <a:rPr lang="en-US" b="1" dirty="0"/>
              <a:t>Outliers</a:t>
            </a:r>
            <a:r>
              <a:rPr lang="en-US" dirty="0"/>
              <a:t> in particular column.</a:t>
            </a:r>
          </a:p>
          <a:p>
            <a:endParaRPr lang="en-US" dirty="0"/>
          </a:p>
          <a:p>
            <a:r>
              <a:rPr lang="en-US" dirty="0"/>
              <a:t>Using </a:t>
            </a:r>
            <a:r>
              <a:rPr lang="en-US" b="1" dirty="0" err="1"/>
              <a:t>Dist</a:t>
            </a:r>
            <a:r>
              <a:rPr lang="en-US" b="1" dirty="0"/>
              <a:t> plot </a:t>
            </a:r>
            <a:r>
              <a:rPr lang="en-US" dirty="0"/>
              <a:t>we can find the </a:t>
            </a:r>
            <a:r>
              <a:rPr lang="en-US" b="1" dirty="0"/>
              <a:t>distribution</a:t>
            </a:r>
            <a:r>
              <a:rPr lang="en-US" dirty="0"/>
              <a:t> of column.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D98EB71-38B0-3ADD-0ED8-970DB72C7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91" y="700643"/>
            <a:ext cx="4860061" cy="3124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1D76FB-180D-544E-3175-61E47BAB5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00643"/>
            <a:ext cx="5456901" cy="3124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F9F38-2D86-271E-E868-034ED3729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3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16874" y="683203"/>
            <a:ext cx="4813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 VISUALIZATION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43181" y="1337165"/>
            <a:ext cx="99387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Uni-Variate</a:t>
            </a:r>
            <a:r>
              <a:rPr lang="en-IN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Analysis:</a:t>
            </a:r>
          </a:p>
          <a:p>
            <a:r>
              <a:rPr lang="en-IN" sz="2000" dirty="0" err="1"/>
              <a:t>Uni</a:t>
            </a:r>
            <a:r>
              <a:rPr lang="en-IN" sz="2000" dirty="0"/>
              <a:t> variate data consists of only one variable. The information deals with only one quantity that changes.</a:t>
            </a:r>
          </a:p>
          <a:p>
            <a:pPr marL="514350" indent="-514350">
              <a:buFont typeface="+mj-lt"/>
              <a:buAutoNum type="romanUcPeriod"/>
            </a:pPr>
            <a:r>
              <a:rPr lang="en-IN" sz="2000" dirty="0"/>
              <a:t>Categorical    &amp;    Numerical</a:t>
            </a:r>
          </a:p>
          <a:p>
            <a:endParaRPr lang="en-IN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243181" y="2646740"/>
            <a:ext cx="5729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Bi-Variate Analysis: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3181" y="3079661"/>
            <a:ext cx="95259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Bivariate data involves two different variable. The analysis is done to find out the relationship among the two variables.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 dirty="0"/>
              <a:t>Categorical and Categorical , 2  Categorical and numerical  ,3 Numerical and numerical</a:t>
            </a:r>
          </a:p>
          <a:p>
            <a:pPr marL="400050" indent="-400050">
              <a:buFont typeface="+mj-lt"/>
              <a:buAutoNum type="romanUcPeriod"/>
            </a:pPr>
            <a:endParaRPr lang="en-IN" sz="2000" dirty="0"/>
          </a:p>
          <a:p>
            <a:r>
              <a:rPr lang="en-IN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Multi-</a:t>
            </a:r>
            <a:r>
              <a:rPr lang="en-IN" sz="2000" b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Variate</a:t>
            </a:r>
            <a:r>
              <a:rPr lang="en-IN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analysis:</a:t>
            </a:r>
          </a:p>
          <a:p>
            <a:r>
              <a:rPr lang="en-IN" sz="2000" dirty="0"/>
              <a:t>Multivariate analysis have required when more than two variables have to be analysed simultaneously.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 dirty="0"/>
              <a:t>Two Categorical and one Numerical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 dirty="0"/>
              <a:t>Two Numerical and one Categorical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2000" dirty="0"/>
              <a:t>Three or more Numerical</a:t>
            </a:r>
          </a:p>
          <a:p>
            <a:endParaRPr lang="en-IN" sz="20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  <a:p>
            <a:r>
              <a:rPr lang="en-US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</a:t>
            </a:r>
            <a:endParaRPr lang="en-IN" sz="2000" dirty="0"/>
          </a:p>
          <a:p>
            <a:pPr marL="400050" indent="-400050">
              <a:buFont typeface="+mj-lt"/>
              <a:buAutoNum type="romanUcPeriod"/>
            </a:pPr>
            <a:endParaRPr lang="en-IN" sz="2000" dirty="0"/>
          </a:p>
          <a:p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C72F39-2DCE-E726-70C4-D3BC5FBF0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58023" y="4621988"/>
            <a:ext cx="101890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 given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pie chart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shows the percentage of the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Companies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which are 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having 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more sales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 the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market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The above </a:t>
            </a:r>
            <a:r>
              <a:rPr lang="en-IN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countplot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shows the 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no of cars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of each company 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463040" y="792509"/>
            <a:ext cx="535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rgbClr val="984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Uni-Variate Analysis:</a:t>
            </a:r>
          </a:p>
        </p:txBody>
      </p:sp>
      <p:sp>
        <p:nvSpPr>
          <p:cNvPr id="6" name="Rectangle 5"/>
          <p:cNvSpPr/>
          <p:nvPr/>
        </p:nvSpPr>
        <p:spPr>
          <a:xfrm>
            <a:off x="6439300" y="4221878"/>
            <a:ext cx="45334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                                                                                </a:t>
            </a:r>
          </a:p>
          <a:p>
            <a:endParaRPr lang="en-IN" sz="20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6E9B8-B5AC-DE4F-43F7-AE733764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709" y="690556"/>
            <a:ext cx="4898571" cy="3931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C00E2-43F5-4128-AD6A-8F4F401D6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871" y="1294573"/>
            <a:ext cx="3951516" cy="32121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69BC93-0E20-6064-2F9A-E76D6DBC4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4C5064-7F01-E305-289F-4275151C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1" y="4542353"/>
            <a:ext cx="9609668" cy="980188"/>
          </a:xfrm>
        </p:spPr>
        <p:txBody>
          <a:bodyPr>
            <a:normAutofit fontScale="90000"/>
          </a:bodyPr>
          <a:lstStyle/>
          <a:p>
            <a:r>
              <a:rPr lang="en-US" dirty="0"/>
              <a:t>The above </a:t>
            </a:r>
            <a:r>
              <a:rPr lang="en-US" b="1" dirty="0" err="1"/>
              <a:t>countplot</a:t>
            </a:r>
            <a:r>
              <a:rPr lang="en-US" dirty="0"/>
              <a:t> shows the no of cars are available in the following </a:t>
            </a:r>
            <a:r>
              <a:rPr lang="en-US" b="1" dirty="0"/>
              <a:t>seat </a:t>
            </a:r>
            <a:r>
              <a:rPr lang="en-US" b="1" dirty="0" err="1"/>
              <a:t>capacitiy</a:t>
            </a:r>
            <a:r>
              <a:rPr lang="en-US" b="1" dirty="0"/>
              <a:t> </a:t>
            </a:r>
            <a:endParaRPr lang="en-IN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EA17DC-876C-22D9-9F69-FA0E782FD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6931" y="5522541"/>
            <a:ext cx="9609668" cy="621425"/>
          </a:xfrm>
        </p:spPr>
        <p:txBody>
          <a:bodyPr>
            <a:noAutofit/>
          </a:bodyPr>
          <a:lstStyle/>
          <a:p>
            <a:r>
              <a:rPr lang="en-US" sz="2400" dirty="0"/>
              <a:t>The  above </a:t>
            </a:r>
            <a:r>
              <a:rPr lang="en-US" sz="2400" b="1" dirty="0" err="1"/>
              <a:t>countplot</a:t>
            </a:r>
            <a:r>
              <a:rPr lang="en-US" sz="2400" b="1" dirty="0"/>
              <a:t> </a:t>
            </a:r>
            <a:r>
              <a:rPr lang="en-US" sz="2400" dirty="0"/>
              <a:t>shows the no of cars are available in the following       </a:t>
            </a:r>
            <a:r>
              <a:rPr lang="en-US" sz="2400" b="1" dirty="0"/>
              <a:t>fuel type variants </a:t>
            </a:r>
            <a:endParaRPr lang="en-IN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A58A63-4C76-C1E5-BB5D-B310F4B2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341242"/>
            <a:ext cx="5229955" cy="4248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11133-7CE5-CEC5-AF41-EC1DC1723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1242"/>
            <a:ext cx="5115639" cy="42011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07598D-5520-2743-2AB9-119271EC0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819" y="5032447"/>
            <a:ext cx="2910348" cy="6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68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C95A8-EACC-9653-191C-A2566C450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5470071"/>
            <a:ext cx="9609668" cy="832758"/>
          </a:xfrm>
        </p:spPr>
        <p:txBody>
          <a:bodyPr>
            <a:normAutofit/>
          </a:bodyPr>
          <a:lstStyle/>
          <a:p>
            <a:r>
              <a:rPr lang="en-US" sz="2800" dirty="0"/>
              <a:t>The above </a:t>
            </a:r>
            <a:r>
              <a:rPr lang="en-US" sz="2800" b="1" dirty="0"/>
              <a:t>histogram </a:t>
            </a:r>
            <a:r>
              <a:rPr lang="en-US" sz="2800" dirty="0"/>
              <a:t>shows the  no of cars </a:t>
            </a:r>
            <a:r>
              <a:rPr lang="en-US" sz="2800" b="1" dirty="0"/>
              <a:t>prices in lakhs  </a:t>
            </a:r>
            <a:endParaRPr lang="en-IN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1B6663-BBAD-6FD1-1650-A41D62CB4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1" y="555171"/>
            <a:ext cx="9609667" cy="46209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00C304-6647-3657-2DBE-7D350FF0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084" y="5449642"/>
            <a:ext cx="1622322" cy="7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3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40A12D-6D09-36E8-9A00-F83C17850029}"/>
              </a:ext>
            </a:extLst>
          </p:cNvPr>
          <p:cNvSpPr txBox="1"/>
          <p:nvPr/>
        </p:nvSpPr>
        <p:spPr>
          <a:xfrm>
            <a:off x="937260" y="564826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Bi-Variate Analysis: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FE2D08-1C7C-5822-4482-F454CA2C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" y="934158"/>
            <a:ext cx="10492739" cy="46175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67ECC9D-8CD5-9560-CDF7-552B97E2D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296682"/>
            <a:ext cx="10667998" cy="996491"/>
          </a:xfrm>
        </p:spPr>
        <p:txBody>
          <a:bodyPr>
            <a:normAutofit/>
          </a:bodyPr>
          <a:lstStyle/>
          <a:p>
            <a:r>
              <a:rPr lang="en-US" sz="2400" dirty="0"/>
              <a:t>The above </a:t>
            </a:r>
            <a:r>
              <a:rPr lang="en-US" sz="2400" b="1" dirty="0" err="1"/>
              <a:t>countplot</a:t>
            </a:r>
            <a:r>
              <a:rPr lang="en-US" sz="2400" dirty="0"/>
              <a:t> shows the </a:t>
            </a:r>
            <a:r>
              <a:rPr lang="en-US" sz="2400" b="1" dirty="0"/>
              <a:t>sales of cars </a:t>
            </a:r>
            <a:r>
              <a:rPr lang="en-US" sz="2400" dirty="0"/>
              <a:t>of a company at different locations</a:t>
            </a:r>
            <a:endParaRPr lang="en-IN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A4B57-E5B0-C511-8E87-5D6AED93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413" y="5041397"/>
            <a:ext cx="2939845" cy="5873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7F365-CABF-752E-07E4-060D5146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67444"/>
            <a:ext cx="6264727" cy="620485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COMPANY AND VARIENTS</a:t>
            </a:r>
            <a:endParaRPr lang="en-IN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9F23D-E0D3-E689-D0F4-92CFE7A80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5437414"/>
            <a:ext cx="9609667" cy="808765"/>
          </a:xfrm>
        </p:spPr>
        <p:txBody>
          <a:bodyPr>
            <a:normAutofit/>
          </a:bodyPr>
          <a:lstStyle/>
          <a:p>
            <a:r>
              <a:rPr lang="en-US" sz="2800" dirty="0"/>
              <a:t>The above </a:t>
            </a:r>
            <a:r>
              <a:rPr lang="en-US" sz="2800" b="1" dirty="0" err="1"/>
              <a:t>barplot</a:t>
            </a:r>
            <a:r>
              <a:rPr lang="en-US" sz="2800" dirty="0"/>
              <a:t> shows the </a:t>
            </a:r>
            <a:r>
              <a:rPr lang="en-US" sz="2800" b="1" dirty="0" err="1"/>
              <a:t>varients</a:t>
            </a:r>
            <a:r>
              <a:rPr lang="en-US" sz="2800" b="1" dirty="0"/>
              <a:t> </a:t>
            </a:r>
            <a:r>
              <a:rPr lang="en-US" sz="2800" dirty="0"/>
              <a:t>in each company 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8CF93-513E-A711-B24A-B2FDFB590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14" y="1477736"/>
            <a:ext cx="9723967" cy="3869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E15B68-DAA9-21F5-0B4F-B501630D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833" y="5437413"/>
            <a:ext cx="2497394" cy="7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0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3A8A-1448-2E59-8A1D-2CD7790FA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98071"/>
            <a:ext cx="4925784" cy="53884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Company and colors</a:t>
            </a:r>
            <a:endParaRPr lang="en-IN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84675-007E-8634-EBF3-50A7B0957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5633357"/>
            <a:ext cx="9609668" cy="636814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The above </a:t>
            </a:r>
            <a:r>
              <a:rPr lang="en-US" sz="3200" b="1" dirty="0" err="1"/>
              <a:t>barplot</a:t>
            </a:r>
            <a:r>
              <a:rPr lang="en-US" sz="3200" dirty="0"/>
              <a:t> shows the </a:t>
            </a:r>
            <a:r>
              <a:rPr lang="en-US" sz="3200" b="1" dirty="0"/>
              <a:t>colors</a:t>
            </a:r>
            <a:r>
              <a:rPr lang="en-US" sz="3200" dirty="0"/>
              <a:t> available in each company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7681F-F9EC-E506-7FE2-9B8B4ED0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56" y="1436914"/>
            <a:ext cx="9780813" cy="4033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E37B53-437C-83A7-2AC2-286146811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052" y="593189"/>
            <a:ext cx="2939845" cy="7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11B60-E704-AE19-F3B1-08E4C620C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4777381"/>
            <a:ext cx="9742713" cy="8604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The above </a:t>
            </a:r>
            <a:r>
              <a:rPr lang="en-US" sz="2800" b="1" dirty="0"/>
              <a:t>scatter plot </a:t>
            </a:r>
            <a:r>
              <a:rPr lang="en-US" sz="2800" dirty="0"/>
              <a:t>shows the </a:t>
            </a:r>
            <a:r>
              <a:rPr lang="en-US" sz="2800" b="1" dirty="0"/>
              <a:t>price range </a:t>
            </a:r>
            <a:r>
              <a:rPr lang="en-US" sz="2800" dirty="0"/>
              <a:t>of cars in each company  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99B5A6-ED33-8F9E-A7AD-E870DD7A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865413"/>
            <a:ext cx="9609668" cy="37229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20934C-41B2-903F-4709-9D80BDAB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4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3881" y="250646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Multi-</a:t>
            </a:r>
            <a:r>
              <a:rPr lang="en-IN" b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Variate</a:t>
            </a:r>
            <a:r>
              <a:rPr lang="en-IN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analysis: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901E21-11F8-AFE9-3131-F3D53479B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621" y="5562926"/>
            <a:ext cx="9609668" cy="804107"/>
          </a:xfrm>
        </p:spPr>
        <p:txBody>
          <a:bodyPr>
            <a:normAutofit/>
          </a:bodyPr>
          <a:lstStyle/>
          <a:p>
            <a:r>
              <a:rPr lang="en-US" sz="2400" dirty="0"/>
              <a:t>The above </a:t>
            </a:r>
            <a:r>
              <a:rPr lang="en-US" sz="2400" b="1" dirty="0" err="1"/>
              <a:t>barplot</a:t>
            </a:r>
            <a:r>
              <a:rPr lang="en-US" sz="2400" b="1" dirty="0"/>
              <a:t> </a:t>
            </a:r>
            <a:r>
              <a:rPr lang="en-US" sz="2400" dirty="0"/>
              <a:t>shows </a:t>
            </a:r>
            <a:r>
              <a:rPr lang="en-US" sz="2400" b="1" dirty="0"/>
              <a:t>price ranges</a:t>
            </a:r>
            <a:r>
              <a:rPr lang="en-US" sz="2400" dirty="0"/>
              <a:t> of companies in each </a:t>
            </a:r>
            <a:r>
              <a:rPr lang="en-US" sz="2400" b="1" dirty="0"/>
              <a:t>city</a:t>
            </a:r>
            <a:endParaRPr lang="en-IN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FEEDC-3A5B-CC5F-9EE0-37A6F65A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31" y="619978"/>
            <a:ext cx="10837037" cy="4942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27E95-D855-5F21-E8ED-D26CA7C6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32" y="5449642"/>
            <a:ext cx="2674374" cy="7947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1060439" y="1408358"/>
            <a:ext cx="10765931" cy="495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         P Ranjith kumar  (MBA)</a:t>
            </a:r>
          </a:p>
          <a:p>
            <a:pPr marR="0" lvl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IN" sz="2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  <a:sym typeface="Calibri" panose="020F0502020204030204"/>
              </a:rPr>
              <a:t>         P Venkatramana  (BTECH)    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IN" sz="2400" b="1" i="0" u="none" strike="noStrike" cap="none" dirty="0">
              <a:solidFill>
                <a:srgbClr val="002060"/>
              </a:solidFill>
              <a:latin typeface="Berlin Sans FB Demi" panose="020E0802020502020306" pitchFamily="3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why Data science ?</a:t>
            </a:r>
            <a:r>
              <a:rPr lang="en-US" sz="3200" b="1" i="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       </a:t>
            </a:r>
          </a:p>
          <a:p>
            <a:pPr>
              <a:buClr>
                <a:schemeClr val="dk1"/>
              </a:buClr>
              <a:buSzPts val="1800"/>
            </a:pPr>
            <a:r>
              <a:rPr lang="en-US" sz="2400" b="0" i="0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is high in demand and explains how digital data is transforming              businesses and helping them make sharper and critical decisions. </a:t>
            </a:r>
            <a:endParaRPr lang="en-US" sz="2000" b="0" i="0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dk1"/>
              </a:buClr>
              <a:buSzPts val="1800"/>
            </a:pPr>
            <a:endParaRPr lang="en-US" sz="3200" dirty="0">
              <a:solidFill>
                <a:schemeClr val="accent2">
                  <a:lumMod val="75000"/>
                </a:schemeClr>
              </a:solidFill>
              <a:latin typeface="Franklin Gothic Demi Cond" panose="020B0706030402020204" pitchFamily="3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>
              <a:buClr>
                <a:schemeClr val="dk1"/>
              </a:buClr>
              <a:buSzPts val="1800"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Work Experience (Internships):-  </a:t>
            </a:r>
          </a:p>
          <a:p>
            <a:pPr marL="457200" indent="-4572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400" dirty="0">
                <a:latin typeface="Book Antiqua" panose="02040602050305030304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Sales Marketing and Business Development in </a:t>
            </a:r>
            <a:r>
              <a:rPr lang="en-US" sz="2400" dirty="0" err="1">
                <a:latin typeface="Book Antiqua" panose="02040602050305030304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Jeevamrut</a:t>
            </a:r>
            <a:r>
              <a:rPr lang="en-US" sz="2400" dirty="0">
                <a:latin typeface="Book Antiqua" panose="02040602050305030304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400" dirty="0" err="1">
                <a:latin typeface="Book Antiqua" panose="02040602050305030304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Pvt.Ltd</a:t>
            </a:r>
            <a:r>
              <a:rPr lang="en-US" sz="2400" dirty="0">
                <a:latin typeface="Book Antiqua" panose="02040602050305030304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. </a:t>
            </a:r>
          </a:p>
          <a:p>
            <a:pPr marL="457200" indent="-457200"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400" dirty="0">
                <a:latin typeface="Book Antiqua" panose="02040602050305030304" pitchFamily="18" charset="0"/>
                <a:ea typeface="Calibri" panose="020F0502020204030204"/>
                <a:cs typeface="Calibri" panose="020F0502020204030204"/>
                <a:sym typeface="Calibri" panose="020F0502020204030204"/>
              </a:rPr>
              <a:t>Hiring and HR Operations in ITC Limited.</a:t>
            </a:r>
          </a:p>
          <a:p>
            <a:pPr>
              <a:buClr>
                <a:schemeClr val="dk1"/>
              </a:buClr>
              <a:buSzPts val="1800"/>
            </a:pPr>
            <a:endParaRPr lang="en-US" sz="2400" b="1" i="0" u="none" strike="noStrike" cap="none" dirty="0">
              <a:solidFill>
                <a:srgbClr val="00206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IN" sz="1800" b="1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1132461" y="833114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 panose="020F0502020204030203"/>
              <a:buNone/>
            </a:pPr>
            <a:r>
              <a:rPr lang="en-IN" sz="3200" b="1" i="0" strike="noStrike" cap="none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Lato Black" panose="020F0502020204030203"/>
                <a:cs typeface="Lato Black" panose="020F0502020204030203"/>
                <a:sym typeface="Lato Black" panose="020F0502020204030203"/>
              </a:rPr>
              <a:t>About </a:t>
            </a:r>
            <a:r>
              <a:rPr lang="en-IN" sz="3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Lato Black" panose="020F0502020204030203"/>
                <a:cs typeface="Lato Black" panose="020F0502020204030203"/>
                <a:sym typeface="Lato Black" panose="020F0502020204030203"/>
              </a:rPr>
              <a:t>us:</a:t>
            </a:r>
            <a:endParaRPr sz="1800" b="1" i="0" strike="noStrike" cap="none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9CF8C-16AA-9304-4E0F-6F577075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88020" y="662523"/>
            <a:ext cx="570631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Heat Map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00FAE-EC72-3DF3-AE25-E2D12C76A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1436914"/>
            <a:ext cx="8507186" cy="4523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9EF52E-3294-EB4D-2A9A-27B9EADD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561" y="5594554"/>
            <a:ext cx="2939845" cy="64982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0548" y="732140"/>
            <a:ext cx="3534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Challenges</a:t>
            </a:r>
            <a:r>
              <a:rPr lang="en-IN" sz="3200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Faced: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6801" y="880148"/>
            <a:ext cx="954173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IN" sz="2800" dirty="0">
              <a:solidFill>
                <a:srgbClr val="00B0F0"/>
              </a:solidFill>
              <a:latin typeface="Algerian" panose="04020705040A02060702" pitchFamily="8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 doing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webscraping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we faced  lot of difficulties to extract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the data initially.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 using regressions  we extracted the data easily.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appropriate type of plot for your data </a:t>
            </a:r>
            <a:r>
              <a:rPr lang="en-US" sz="24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tricky.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005D5-0077-18A6-B7B7-D56A9C4D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7443" y="898072"/>
            <a:ext cx="4925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Conclusion</a:t>
            </a:r>
            <a:r>
              <a:rPr lang="en-IN" sz="3200" b="1" u="sng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E81AE7-A0AB-CF56-D301-CD036F84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08" y="1573161"/>
            <a:ext cx="10578983" cy="4827639"/>
          </a:xfrm>
        </p:spPr>
        <p:txBody>
          <a:bodyPr>
            <a:normAutofit fontScale="90000"/>
          </a:bodyPr>
          <a:lstStyle/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clearly demonstrates that location plays a significant role in determining car prices.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Affluent areas tend to have higher car prices, while non-affluent areas exhibit relatively lower prices.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Car prices vary significantly with factors such as regional preferences, fuel type, transmission, and market competition playing a crucial role.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F7235-A1AA-2384-EA84-9B57E878B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D0556-542C-957E-7DB7-2E1FF227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84" y="501446"/>
            <a:ext cx="1542434" cy="609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Q/A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7993-91A9-6C52-4845-0FFC928A5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413" y="1111046"/>
            <a:ext cx="10530348" cy="476482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Max &amp; Min Prices of each Company at each location?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7C42A-DBAD-0B50-E180-24B4F097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3" y="2621846"/>
            <a:ext cx="5299587" cy="3474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CCF56-432F-4B10-FF25-ED0477474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57" y="2693809"/>
            <a:ext cx="5220929" cy="329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0C6C0-CEDF-0C49-BD25-CB86E53EB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971" y="584761"/>
            <a:ext cx="2939845" cy="7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62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6EDB4-5656-FB1F-D15A-1126A9D09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" y="737419"/>
            <a:ext cx="10628671" cy="53290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How many models do you have at each location?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EED6B-E54E-7CC2-FD71-887B03AC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5" y="1425678"/>
            <a:ext cx="10628670" cy="3636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D54C58-0CA3-7A05-2FFD-B3B75E2B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78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D239C-01EE-F788-7E09-2BCB70997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244" y="698090"/>
            <a:ext cx="10550013" cy="54765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Top 10 Cars having least &amp; highest prices in Hyderabad?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5C74F-4926-81AA-F70C-66038C6D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42" y="1632155"/>
            <a:ext cx="5122605" cy="3510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B2FA30-6B06-128D-FF0B-91C34BFC0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845" y="1632155"/>
            <a:ext cx="5368411" cy="3510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05E100-6976-D22F-25F8-1199E469C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7D28-4092-A983-DD7B-CE5D2D578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61" y="688257"/>
            <a:ext cx="10736826" cy="54569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Which Car has more Variants?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many electric cars available in Hyderabad?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A7154-8A39-B577-1A8C-9D13652A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06" y="1435511"/>
            <a:ext cx="10126477" cy="9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2C906-F380-F27B-6990-7F3866530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06" y="3429000"/>
            <a:ext cx="9969161" cy="2509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AD9B82-7F95-C614-B333-C7607AAB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394" y="539108"/>
            <a:ext cx="2939845" cy="7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70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C4123-983F-8E4E-B7F5-E79C3FF93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Sales of top 5 Companies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ECF50-010F-596F-95D4-F851C360F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200" y="721362"/>
            <a:ext cx="5994400" cy="5303507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DD00D9-24C9-7CC6-9EBE-FADD3FA82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388" y="5329946"/>
            <a:ext cx="2939845" cy="79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14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66" y="1254888"/>
            <a:ext cx="8696446" cy="4348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3814" y="1269016"/>
            <a:ext cx="11611897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32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Contents :-</a:t>
            </a:r>
            <a:endParaRPr lang="en-IN" sz="2400" dirty="0"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anose="02020603050405020304" pitchFamily="18" charset="0"/>
              </a:rPr>
              <a:t>Libraries Used</a:t>
            </a:r>
            <a:endParaRPr lang="en-IN" sz="2400" dirty="0"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cs typeface="Times New Roman" panose="02020603050405020304" pitchFamily="18" charset="0"/>
              </a:rPr>
              <a:t>Raw 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cs typeface="Times New Roman" panose="02020603050405020304" pitchFamily="18" charset="0"/>
              </a:rPr>
              <a:t>Web Scraping</a:t>
            </a:r>
            <a:endParaRPr lang="en-IN" sz="2400" dirty="0"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cs typeface="Times New Roman" panose="02020603050405020304" pitchFamily="18" charset="0"/>
              </a:rPr>
              <a:t>Data manipulation /Data cleaning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cs typeface="Times New Roman" panose="02020603050405020304" pitchFamily="18" charset="0"/>
              </a:rPr>
              <a:t>EDA(Exploratory Data Analysis)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cs typeface="Times New Roman" panose="02020603050405020304" pitchFamily="18" charset="0"/>
              </a:rPr>
              <a:t>Conclusion</a:t>
            </a:r>
          </a:p>
          <a:p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1DB76-D6B8-136D-A602-EFD20105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6502" y="738163"/>
            <a:ext cx="5972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963E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PROBLEM STATEMENT: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3130" y="1665867"/>
            <a:ext cx="8125427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/>
              <a:t>Price Analysis based on the different Locations.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sz="2400" dirty="0"/>
              <a:t>Price Analysis based on the different Company.</a:t>
            </a:r>
          </a:p>
          <a:p>
            <a:pPr>
              <a:spcAft>
                <a:spcPts val="600"/>
              </a:spcAft>
            </a:pPr>
            <a:endParaRPr lang="en-IN" sz="2400" dirty="0"/>
          </a:p>
          <a:p>
            <a:endParaRPr lang="en-US" altLang="en-I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en-IN" sz="2400" dirty="0"/>
          </a:p>
          <a:p>
            <a:endParaRPr lang="en-US" altLang="en-I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en-I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22CDF-0939-40D1-44F5-C9E4A914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4880" y="349945"/>
            <a:ext cx="10424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Website</a:t>
            </a:r>
            <a:r>
              <a:rPr lang="en-IN" sz="3200" b="1" u="sng" dirty="0">
                <a:solidFill>
                  <a:srgbClr val="000099"/>
                </a:solidFill>
                <a:latin typeface="Book Antiqua" panose="02040602050305030304" pitchFamily="18" charset="0"/>
              </a:rPr>
              <a:t> </a:t>
            </a:r>
            <a:r>
              <a:rPr lang="en-IN" sz="3200" b="1" u="sng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:-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E42AC4-A733-FAB8-BC4C-D1343CE12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" y="1066800"/>
            <a:ext cx="10561320" cy="5791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80B225-5866-AC5E-22CD-4E09B454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871" y="6063260"/>
            <a:ext cx="1868129" cy="7947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0821" y="386435"/>
            <a:ext cx="38717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rgbClr val="00B0F0"/>
              </a:solidFill>
              <a:latin typeface="Algerian" panose="04020705040A02060702" pitchFamily="82" charset="0"/>
            </a:endParaRPr>
          </a:p>
          <a:p>
            <a:pPr algn="ctr"/>
            <a:endParaRPr lang="en-IN" sz="4000" dirty="0">
              <a:solidFill>
                <a:srgbClr val="00B0F0"/>
              </a:solidFill>
              <a:latin typeface="Algerian" panose="04020705040A02060702" pitchFamily="82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NumPy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Pandas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BeautifulSoup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Requests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Matplotlib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chemeClr val="tx1"/>
                </a:solidFill>
                <a:cs typeface="Times New Roman" panose="02020603050405020304" pitchFamily="18" charset="0"/>
              </a:rPr>
              <a:t>R</a:t>
            </a:r>
            <a:r>
              <a:rPr lang="en-US" sz="2800" dirty="0" err="1">
                <a:cs typeface="Times New Roman" panose="02020603050405020304" pitchFamily="18" charset="0"/>
              </a:rPr>
              <a:t>egEx</a:t>
            </a:r>
            <a:endParaRPr lang="en-IN" sz="28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chemeClr val="tx1"/>
                </a:solidFill>
                <a:cs typeface="Times New Roman" panose="02020603050405020304" pitchFamily="18" charset="0"/>
              </a:rPr>
              <a:t>seaborn</a:t>
            </a:r>
            <a:r>
              <a:rPr lang="en-IN" sz="3200" dirty="0">
                <a:solidFill>
                  <a:srgbClr val="00B0F0"/>
                </a:solidFill>
                <a:latin typeface="+mn-lt"/>
              </a:rPr>
              <a:t>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435" y="1034865"/>
            <a:ext cx="2198370" cy="127231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306" y="1188765"/>
            <a:ext cx="2181723" cy="92151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29" y="2620187"/>
            <a:ext cx="1955310" cy="122332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11" y="3421100"/>
            <a:ext cx="1955310" cy="189162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50821" y="896376"/>
            <a:ext cx="2886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LIBRARIES</a:t>
            </a:r>
            <a:r>
              <a:rPr lang="en-IN" sz="3200" b="1" u="sng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</a:t>
            </a:r>
            <a:r>
              <a:rPr lang="en-IN" sz="2000" b="1" u="sng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USED</a:t>
            </a:r>
            <a:r>
              <a:rPr lang="en-IN" sz="3200" b="1" u="sng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830" y="4353417"/>
            <a:ext cx="2280300" cy="1140150"/>
          </a:xfrm>
          <a:prstGeom prst="rect">
            <a:avLst/>
          </a:prstGeom>
          <a:effectLst>
            <a:glow>
              <a:schemeClr val="tx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26" name="Picture 2" descr="Python RegEx Cheat Sheet Updated for 2023 - NetAdmin Reference">
            <a:extLst>
              <a:ext uri="{FF2B5EF4-FFF2-40B4-BE49-F238E27FC236}">
                <a16:creationId xmlns:a16="http://schemas.microsoft.com/office/drawing/2014/main" id="{E0AF0E2C-43F0-89B5-F811-208DF5C87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2505075"/>
            <a:ext cx="1571617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7DAE24-D1F6-126D-6D8F-AC8F07105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8424" y="601323"/>
            <a:ext cx="11002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Raw Data 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41EC1-050F-3D59-1893-5CA748600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762000"/>
            <a:ext cx="10474960" cy="528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E09382-E134-3036-628C-D2F4306B1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61" y="5659606"/>
            <a:ext cx="2939845" cy="584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9244" y="836069"/>
            <a:ext cx="11582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984C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Data cleaning Steps :-</a:t>
            </a:r>
          </a:p>
          <a:p>
            <a:endParaRPr lang="en-IN" sz="3200" dirty="0">
              <a:solidFill>
                <a:schemeClr val="accent5">
                  <a:lumMod val="75000"/>
                </a:schemeClr>
              </a:solidFill>
              <a:latin typeface="Algerian" panose="04020705040A02060702" pitchFamily="82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Identifying  missing values (NAN’s) 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Drop the duplicated columns and unnecessary columns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Removing special characters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filling or dropping the  missing  values </a:t>
            </a:r>
          </a:p>
          <a:p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Data type conversion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AEB0B-99C1-D98E-9FB1-6477579BF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806" y="904568"/>
            <a:ext cx="8780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1914" y="522749"/>
            <a:ext cx="114742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Cleaned Data :-</a:t>
            </a:r>
          </a:p>
          <a:p>
            <a:r>
              <a:rPr lang="en-IN" sz="28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 </a:t>
            </a:r>
          </a:p>
          <a:p>
            <a:r>
              <a:rPr lang="en-IN" sz="2800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 </a:t>
            </a:r>
          </a:p>
          <a:p>
            <a:endParaRPr lang="en-IN" sz="2800" b="1" u="sng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  <a:p>
            <a:endParaRPr lang="en-IN" sz="1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4E106-97C4-D4AA-C36D-0BA1952FE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16" y="1111046"/>
            <a:ext cx="10668000" cy="4719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C621A-93EB-90BF-442D-6BD1CCA98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61" y="5449642"/>
            <a:ext cx="2939845" cy="79474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2564</TotalTime>
  <Words>624</Words>
  <Application>Microsoft Office PowerPoint</Application>
  <PresentationFormat>Widescreen</PresentationFormat>
  <Paragraphs>123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Lato Black</vt:lpstr>
      <vt:lpstr>Garamond</vt:lpstr>
      <vt:lpstr>Cambria Math</vt:lpstr>
      <vt:lpstr>Franklin Gothic Demi Cond</vt:lpstr>
      <vt:lpstr>Book Antiqua</vt:lpstr>
      <vt:lpstr>Times New Roman</vt:lpstr>
      <vt:lpstr>Arial Rounded MT Bold</vt:lpstr>
      <vt:lpstr>Calibri</vt:lpstr>
      <vt:lpstr>Berlin Sans FB Demi</vt:lpstr>
      <vt:lpstr>Wingdings</vt:lpstr>
      <vt:lpstr>Arial</vt:lpstr>
      <vt:lpstr>Algerian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above countplot shows the no of cars are available in the following seat capacitiy </vt:lpstr>
      <vt:lpstr>PowerPoint Presentation</vt:lpstr>
      <vt:lpstr>The above countplot shows the sales of cars of a company at different locations</vt:lpstr>
      <vt:lpstr>COMPANY AND VARIENTS</vt:lpstr>
      <vt:lpstr>Company and colors</vt:lpstr>
      <vt:lpstr>PowerPoint Presentation</vt:lpstr>
      <vt:lpstr>PowerPoint Presentation</vt:lpstr>
      <vt:lpstr>PowerPoint Presentation</vt:lpstr>
      <vt:lpstr>PowerPoint Presentation</vt:lpstr>
      <vt:lpstr> The analysis clearly demonstrates that location plays a significant role in determining car prices.  Affluent areas tend to have higher car prices, while non-affluent areas exhibit relatively lower prices.   Car prices vary significantly with factors such as regional preferences, fuel type, transmission, and market competition playing a crucial role.    </vt:lpstr>
      <vt:lpstr>Q/A 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Ranjith Kumar</cp:lastModifiedBy>
  <cp:revision>45</cp:revision>
  <dcterms:created xsi:type="dcterms:W3CDTF">2021-02-16T05:19:00Z</dcterms:created>
  <dcterms:modified xsi:type="dcterms:W3CDTF">2023-06-22T20:05:13Z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120527AFCC284B7FA8CC7E0F58F4562F</vt:lpwstr>
  </property>
  <property fmtid="{D5CDD505-2E9C-101B-9397-08002B2CF9AE}" pid="3" name="KSOProductBuildVer">
    <vt:lpwstr>1033-11.2.0.11537</vt:lpwstr>
  </property>
</Properties>
</file>